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1.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image3.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media/image4.jpeg" ContentType="image/jpeg"/>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media/image5.jpeg" ContentType="image/jpeg"/>
  <Override PartName="/ppt/notesSlides/notesSlide4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44.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47.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48.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49.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Basically this is what you are trying to determine in its most basic form.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Intel Clear"/>
                <a:ea typeface="Intel Clear"/>
                <a:cs typeface="Intel Clear"/>
                <a:sym typeface="Intel Clear"/>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hape 276"/>
          <p:cNvSpPr/>
          <p:nvPr>
            <p:ph type="sldImg"/>
          </p:nvPr>
        </p:nvSpPr>
        <p:spPr>
          <a:prstGeom prst="rect">
            <a:avLst/>
          </a:prstGeom>
        </p:spPr>
        <p:txBody>
          <a:bodyPr/>
          <a:lstStyle/>
          <a:p>
            <a:pPr/>
          </a:p>
        </p:txBody>
      </p:sp>
      <p:sp>
        <p:nvSpPr>
          <p:cNvPr id="277" name="Shape 277"/>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r>
              <a:t>Don't hide away from finding these things out after the fact. Make it known this has huge implications.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only by examining the components in detail will you know what is inside the project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Shape 287"/>
          <p:cNvSpPr/>
          <p:nvPr>
            <p:ph type="sldImg"/>
          </p:nvPr>
        </p:nvSpPr>
        <p:spPr>
          <a:prstGeom prst="rect">
            <a:avLst/>
          </a:prstGeom>
        </p:spPr>
        <p:txBody>
          <a:bodyPr/>
          <a:lstStyle/>
          <a:p>
            <a:pPr/>
          </a:p>
        </p:txBody>
      </p:sp>
      <p:sp>
        <p:nvSpPr>
          <p:cNvPr id="288" name="Shape 288"/>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Shape 298"/>
          <p:cNvSpPr/>
          <p:nvPr>
            <p:ph type="sldImg"/>
          </p:nvPr>
        </p:nvSpPr>
        <p:spPr>
          <a:prstGeom prst="rect">
            <a:avLst/>
          </a:prstGeom>
        </p:spPr>
        <p:txBody>
          <a:bodyPr/>
          <a:lstStyle/>
          <a:p>
            <a:pPr/>
          </a:p>
        </p:txBody>
      </p:sp>
      <p:sp>
        <p:nvSpPr>
          <p:cNvPr id="299" name="Shape 299"/>
          <p:cNvSpPr/>
          <p:nvPr>
            <p:ph type="body" sz="quarter" idx="1"/>
          </p:nvPr>
        </p:nvSpPr>
        <p:spPr>
          <a:prstGeom prst="rect">
            <a:avLst/>
          </a:prstGeom>
        </p:spPr>
        <p:txBody>
          <a:bodyPr/>
          <a:lstStyle/>
          <a:p>
            <a:pPr/>
            <a:r>
              <a:t>We have now looked at some timeless real life examples of everything I hope to never see again. So on to look at some things that help us determine how well the community supports the open source you are choosing to put into a product.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Shape 316"/>
          <p:cNvSpPr/>
          <p:nvPr>
            <p:ph type="sldImg"/>
          </p:nvPr>
        </p:nvSpPr>
        <p:spPr>
          <a:prstGeom prst="rect">
            <a:avLst/>
          </a:prstGeom>
        </p:spPr>
        <p:txBody>
          <a:bodyPr/>
          <a:lstStyle/>
          <a:p>
            <a:pPr/>
          </a:p>
        </p:txBody>
      </p:sp>
      <p:sp>
        <p:nvSpPr>
          <p:cNvPr id="317" name="Shape 317"/>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Shape 330"/>
          <p:cNvSpPr/>
          <p:nvPr>
            <p:ph type="sldImg"/>
          </p:nvPr>
        </p:nvSpPr>
        <p:spPr>
          <a:prstGeom prst="rect">
            <a:avLst/>
          </a:prstGeom>
        </p:spPr>
        <p:txBody>
          <a:bodyPr/>
          <a:lstStyle/>
          <a:p>
            <a:pPr/>
          </a:p>
        </p:txBody>
      </p:sp>
      <p:sp>
        <p:nvSpPr>
          <p:cNvPr id="331" name="Shape 331"/>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Sometimes as a security professional you ar not aware of a product until it is ready for release and the team contacts you to say they have an issue. Today teams are beginning to be more proactive instead of reactive so hopefully you are brought in early during architecture discussions.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Shape 359"/>
          <p:cNvSpPr/>
          <p:nvPr>
            <p:ph type="sldImg"/>
          </p:nvPr>
        </p:nvSpPr>
        <p:spPr>
          <a:prstGeom prst="rect">
            <a:avLst/>
          </a:prstGeom>
        </p:spPr>
        <p:txBody>
          <a:bodyPr/>
          <a:lstStyle/>
          <a:p>
            <a:pPr/>
          </a:p>
        </p:txBody>
      </p:sp>
      <p:sp>
        <p:nvSpPr>
          <p:cNvPr id="360" name="Shape 360"/>
          <p:cNvSpPr/>
          <p:nvPr>
            <p:ph type="body" sz="quarter" idx="1"/>
          </p:nvPr>
        </p:nvSpPr>
        <p:spPr>
          <a:prstGeom prst="rect">
            <a:avLst/>
          </a:prstGeom>
        </p:spPr>
        <p:txBody>
          <a:bodyPr/>
          <a:lstStyle/>
          <a:p>
            <a:pPr/>
            <a:r>
              <a:t>At the time of slide creation 1032 vulnerabilities just for the month of September 2018.  </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Shape 366"/>
          <p:cNvSpPr/>
          <p:nvPr>
            <p:ph type="sldImg"/>
          </p:nvPr>
        </p:nvSpPr>
        <p:spPr>
          <a:prstGeom prst="rect">
            <a:avLst/>
          </a:prstGeom>
        </p:spPr>
        <p:txBody>
          <a:bodyPr/>
          <a:lstStyle/>
          <a:p>
            <a:pPr/>
          </a:p>
        </p:txBody>
      </p:sp>
      <p:sp>
        <p:nvSpPr>
          <p:cNvPr id="367" name="Shape 367"/>
          <p:cNvSpPr/>
          <p:nvPr>
            <p:ph type="body" sz="quarter" idx="1"/>
          </p:nvPr>
        </p:nvSpPr>
        <p:spPr>
          <a:prstGeom prst="rect">
            <a:avLst/>
          </a:prstGeom>
        </p:spPr>
        <p:txBody>
          <a:bodyPr/>
          <a:lstStyle/>
          <a:p>
            <a:pPr/>
            <a:r>
              <a:t>And one last one to note is that good security reporting doesn’t actually guarantee good action.  You’re probably not going to know which companies and groups have good reputations, and that’s why you rely on the expertise of the open source group at Intel, but I want you to be aware that this is an issue that could come up.</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Here’s one that’s come up recently.  You probably can’t read this on the screen, but this is a closed bug reported by one of our security team members, Bill Roberts. It is just an innocuous little leakage of kernel space address. </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Shape 379"/>
          <p:cNvSpPr/>
          <p:nvPr>
            <p:ph type="sldImg"/>
          </p:nvPr>
        </p:nvSpPr>
        <p:spPr>
          <a:prstGeom prst="rect">
            <a:avLst/>
          </a:prstGeom>
        </p:spPr>
        <p:txBody>
          <a:bodyPr/>
          <a:lstStyle/>
          <a:p>
            <a:pPr/>
          </a:p>
        </p:txBody>
      </p:sp>
      <p:sp>
        <p:nvSpPr>
          <p:cNvPr id="380" name="Shape 380"/>
          <p:cNvSpPr/>
          <p:nvPr>
            <p:ph type="body" sz="quarter" idx="1"/>
          </p:nvPr>
        </p:nvSpPr>
        <p:spPr>
          <a:prstGeom prst="rect">
            <a:avLst/>
          </a:prstGeom>
        </p:spPr>
        <p:txBody>
          <a:bodyPr/>
          <a:lstStyle/>
          <a:p>
            <a:pPr/>
            <a:r>
              <a:t>Zooming in so you can see it, you can see that the person who triaged this bug said it wasn’t an issue.  But thanks to the work of our intern, John Anderson, who provided additional information and a proof of concept, they’ve now acknowledged this as a real issue and are issuing a public vulnerability number for it and getting it fixed.  But if he hadn’t persisted, this security issue would have still been an issue in virtualbox indefinitely! </a:t>
            </a:r>
          </a:p>
          <a:p>
            <a:pPr/>
          </a:p>
          <a:p>
            <a:pPr/>
            <a:r>
              <a:t>NOTE: There is always someone willing to spend the time to create an exploit. Whether for money or fame someone somewhere will do it just because it is there.</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Shape 383"/>
          <p:cNvSpPr/>
          <p:nvPr>
            <p:ph type="sldImg"/>
          </p:nvPr>
        </p:nvSpPr>
        <p:spPr>
          <a:prstGeom prst="rect">
            <a:avLst/>
          </a:prstGeom>
        </p:spPr>
        <p:txBody>
          <a:bodyPr/>
          <a:lstStyle/>
          <a:p>
            <a:pPr/>
          </a:p>
        </p:txBody>
      </p:sp>
      <p:sp>
        <p:nvSpPr>
          <p:cNvPr id="384" name="Shape 384"/>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Shape 388"/>
          <p:cNvSpPr/>
          <p:nvPr>
            <p:ph type="sldImg"/>
          </p:nvPr>
        </p:nvSpPr>
        <p:spPr>
          <a:prstGeom prst="rect">
            <a:avLst/>
          </a:prstGeom>
        </p:spPr>
        <p:txBody>
          <a:bodyPr/>
          <a:lstStyle/>
          <a:p>
            <a:pPr/>
          </a:p>
        </p:txBody>
      </p:sp>
      <p:sp>
        <p:nvSpPr>
          <p:cNvPr id="389" name="Shape 389"/>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Shape 393"/>
          <p:cNvSpPr/>
          <p:nvPr>
            <p:ph type="sldImg"/>
          </p:nvPr>
        </p:nvSpPr>
        <p:spPr>
          <a:prstGeom prst="rect">
            <a:avLst/>
          </a:prstGeom>
        </p:spPr>
        <p:txBody>
          <a:bodyPr/>
          <a:lstStyle/>
          <a:p>
            <a:pPr/>
          </a:p>
        </p:txBody>
      </p:sp>
      <p:sp>
        <p:nvSpPr>
          <p:cNvPr id="394" name="Shape 394"/>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Shape 397"/>
          <p:cNvSpPr/>
          <p:nvPr>
            <p:ph type="sldImg"/>
          </p:nvPr>
        </p:nvSpPr>
        <p:spPr>
          <a:prstGeom prst="rect">
            <a:avLst/>
          </a:prstGeom>
        </p:spPr>
        <p:txBody>
          <a:bodyPr/>
          <a:lstStyle/>
          <a:p>
            <a:pPr/>
          </a:p>
        </p:txBody>
      </p:sp>
      <p:sp>
        <p:nvSpPr>
          <p:cNvPr id="398" name="Shape 398"/>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Shape 402"/>
          <p:cNvSpPr/>
          <p:nvPr>
            <p:ph type="sldImg"/>
          </p:nvPr>
        </p:nvSpPr>
        <p:spPr>
          <a:prstGeom prst="rect">
            <a:avLst/>
          </a:prstGeom>
        </p:spPr>
        <p:txBody>
          <a:bodyPr/>
          <a:lstStyle/>
          <a:p>
            <a:pPr/>
          </a:p>
        </p:txBody>
      </p:sp>
      <p:sp>
        <p:nvSpPr>
          <p:cNvPr id="403" name="Shape 403"/>
          <p:cNvSpPr/>
          <p:nvPr>
            <p:ph type="body" sz="quarter" idx="1"/>
          </p:nvPr>
        </p:nvSpPr>
        <p:spPr>
          <a:prstGeom prst="rect">
            <a:avLst/>
          </a:prstGeom>
        </p:spPr>
        <p:txBody>
          <a:bodyPr/>
          <a:lstStyle/>
          <a:p>
            <a:pPr/>
            <a:r>
              <a:t>First off, popularity doesn’t equal security. Open source proponents like to talk about many eyes making all bugs shallow, but alas, many untrained eyes don’t mean you’re going to find finicky security bugs.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r>
              <a:t>Another thing that comes up a lot is that you’ve chosen a great, well-supported framework so you think for sure everything they’ve chosen is also going to be great and well-supported.  I also wish this were true, but it’s not.</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Shape 421"/>
          <p:cNvSpPr/>
          <p:nvPr>
            <p:ph type="sldImg"/>
          </p:nvPr>
        </p:nvSpPr>
        <p:spPr>
          <a:prstGeom prst="rect">
            <a:avLst/>
          </a:prstGeom>
        </p:spPr>
        <p:txBody>
          <a:bodyPr/>
          <a:lstStyle/>
          <a:p>
            <a:pPr/>
          </a:p>
        </p:txBody>
      </p:sp>
      <p:sp>
        <p:nvSpPr>
          <p:cNvPr id="422" name="Shape 422"/>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Shape 428"/>
          <p:cNvSpPr/>
          <p:nvPr>
            <p:ph type="sldImg"/>
          </p:nvPr>
        </p:nvSpPr>
        <p:spPr>
          <a:prstGeom prst="rect">
            <a:avLst/>
          </a:prstGeom>
        </p:spPr>
        <p:txBody>
          <a:bodyPr/>
          <a:lstStyle/>
          <a:p>
            <a:pPr/>
          </a:p>
        </p:txBody>
      </p:sp>
      <p:sp>
        <p:nvSpPr>
          <p:cNvPr id="429" name="Shape 429"/>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Shape 433"/>
          <p:cNvSpPr/>
          <p:nvPr>
            <p:ph type="sldImg"/>
          </p:nvPr>
        </p:nvSpPr>
        <p:spPr>
          <a:prstGeom prst="rect">
            <a:avLst/>
          </a:prstGeom>
        </p:spPr>
        <p:txBody>
          <a:bodyPr/>
          <a:lstStyle/>
          <a:p>
            <a:pPr/>
          </a:p>
        </p:txBody>
      </p:sp>
      <p:sp>
        <p:nvSpPr>
          <p:cNvPr id="434" name="Shape 434"/>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7" name="Shape 437"/>
          <p:cNvSpPr/>
          <p:nvPr>
            <p:ph type="sldImg"/>
          </p:nvPr>
        </p:nvSpPr>
        <p:spPr>
          <a:prstGeom prst="rect">
            <a:avLst/>
          </a:prstGeom>
        </p:spPr>
        <p:txBody>
          <a:bodyPr/>
          <a:lstStyle/>
          <a:p>
            <a:pPr/>
          </a:p>
        </p:txBody>
      </p:sp>
      <p:sp>
        <p:nvSpPr>
          <p:cNvPr id="438" name="Shape 438"/>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Shape 442"/>
          <p:cNvSpPr/>
          <p:nvPr>
            <p:ph type="sldImg"/>
          </p:nvPr>
        </p:nvSpPr>
        <p:spPr>
          <a:prstGeom prst="rect">
            <a:avLst/>
          </a:prstGeom>
        </p:spPr>
        <p:txBody>
          <a:bodyPr/>
          <a:lstStyle/>
          <a:p>
            <a:pPr/>
          </a:p>
        </p:txBody>
      </p:sp>
      <p:sp>
        <p:nvSpPr>
          <p:cNvPr id="443" name="Shape 443"/>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vette everything with a some amount of scrutiny you will lower the projects overall risk exposure.</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Shape 452"/>
          <p:cNvSpPr/>
          <p:nvPr>
            <p:ph type="sldImg"/>
          </p:nvPr>
        </p:nvSpPr>
        <p:spPr>
          <a:prstGeom prst="rect">
            <a:avLst/>
          </a:prstGeom>
        </p:spPr>
        <p:txBody>
          <a:bodyPr/>
          <a:lstStyle/>
          <a:p>
            <a:pPr/>
          </a:p>
        </p:txBody>
      </p:sp>
      <p:sp>
        <p:nvSpPr>
          <p:cNvPr id="453" name="Shape 453"/>
          <p:cNvSpPr/>
          <p:nvPr>
            <p:ph type="body" sz="quarter" idx="1"/>
          </p:nvPr>
        </p:nvSpPr>
        <p:spPr>
          <a:prstGeom prst="rect">
            <a:avLst/>
          </a:prstGeom>
        </p:spPr>
        <p:txBody>
          <a:bodyPr/>
          <a:lstStyle/>
          <a:p>
            <a:pPr/>
            <a:r>
              <a:t>https://github.com/sec-princess/WWCode-OSS-Study-Night-20180927</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Shape 456"/>
          <p:cNvSpPr/>
          <p:nvPr>
            <p:ph type="sldImg"/>
          </p:nvPr>
        </p:nvSpPr>
        <p:spPr>
          <a:prstGeom prst="rect">
            <a:avLst/>
          </a:prstGeom>
        </p:spPr>
        <p:txBody>
          <a:bodyPr/>
          <a:lstStyle/>
          <a:p>
            <a:pPr/>
          </a:p>
        </p:txBody>
      </p:sp>
      <p:sp>
        <p:nvSpPr>
          <p:cNvPr id="457" name="Shape 457"/>
          <p:cNvSpPr/>
          <p:nvPr>
            <p:ph type="body" sz="quarter" idx="1"/>
          </p:nvPr>
        </p:nvSpPr>
        <p:spPr>
          <a:prstGeom prst="rect">
            <a:avLst/>
          </a:prstGeom>
        </p:spPr>
        <p:txBody>
          <a:bodyPr/>
          <a:lstStyle/>
          <a:p>
            <a:pPr/>
            <a:r>
              <a:t>Open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github.com/kbranigan/cJSON"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de.google.com/archive/p/crypto-js/"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literatecode.com/aes256"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4.jpe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4.jpe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5.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8.xml"/><Relationship Id="rId3" Type="http://schemas.openxmlformats.org/officeDocument/2006/relationships/image" Target="../media/image5.jpeg"/><Relationship Id="rId4" Type="http://schemas.openxmlformats.org/officeDocument/2006/relationships/hyperlink" Target="mailto:sec-princess@unroutable.me" TargetMode="Externa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9.xml"/><Relationship Id="rId3" Type="http://schemas.openxmlformats.org/officeDocument/2006/relationships/image" Target="../media/image1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ctrTitle"/>
          </p:nvPr>
        </p:nvSpPr>
        <p:spPr>
          <a:prstGeom prst="rect">
            <a:avLst/>
          </a:prstGeom>
        </p:spPr>
        <p:txBody>
          <a:bodyPr/>
          <a:lstStyle/>
          <a:p>
            <a:pPr defTabSz="531622">
              <a:defRPr sz="6734"/>
            </a:pPr>
            <a:r>
              <a:t>Choosing </a:t>
            </a:r>
            <a:r>
              <a:rPr>
                <a:solidFill>
                  <a:srgbClr val="00AEEF">
                    <a:alpha val="90000"/>
                  </a:srgbClr>
                </a:solidFill>
              </a:rPr>
              <a:t>more secure </a:t>
            </a:r>
            <a:br>
              <a:rPr>
                <a:solidFill>
                  <a:srgbClr val="00AEEF">
                    <a:alpha val="90000"/>
                  </a:srgbClr>
                </a:solidFill>
              </a:rPr>
            </a:br>
            <a:r>
              <a:rPr>
                <a:solidFill>
                  <a:srgbClr val="00AEEF">
                    <a:alpha val="90000"/>
                  </a:srgbClr>
                </a:solidFill>
              </a:rPr>
              <a:t>open source</a:t>
            </a:r>
            <a:r>
              <a:t> packages:</a:t>
            </a:r>
            <a:br/>
            <a:r>
              <a:t>Lessons from the Real world</a:t>
            </a:r>
          </a:p>
        </p:txBody>
      </p:sp>
      <p:sp>
        <p:nvSpPr>
          <p:cNvPr id="167" name="Subtitle 2"/>
          <p:cNvSpPr txBox="1"/>
          <p:nvPr>
            <p:ph type="subTitle" sz="half" idx="1"/>
          </p:nvPr>
        </p:nvSpPr>
        <p:spPr>
          <a:xfrm>
            <a:off x="406400" y="2014712"/>
            <a:ext cx="12192000" cy="4055889"/>
          </a:xfrm>
          <a:prstGeom prst="rect">
            <a:avLst/>
          </a:prstGeom>
        </p:spPr>
        <p:txBody>
          <a:bodyPr/>
          <a:lstStyle/>
          <a:p>
            <a:pPr/>
            <a:r>
              <a:t>Open Source Study Night</a:t>
            </a:r>
          </a:p>
          <a:p>
            <a:pPr/>
          </a:p>
          <a:p>
            <a:pPr/>
            <a:r>
              <a:t>Michaela (Miki) Demeter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09"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10"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4"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15"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7" name="Title 3"/>
          <p:cNvSpPr txBox="1"/>
          <p:nvPr>
            <p:ph type="title"/>
          </p:nvPr>
        </p:nvSpPr>
        <p:spPr>
          <a:prstGeom prst="rect">
            <a:avLst/>
          </a:prstGeom>
        </p:spPr>
        <p:txBody>
          <a:bodyPr/>
          <a:lstStyle>
            <a:lvl1pPr defTabSz="519937">
              <a:defRPr sz="15130">
                <a:solidFill>
                  <a:srgbClr val="A6AAA9"/>
                </a:solidFill>
              </a:defRPr>
            </a:lvl1pPr>
          </a:lstStyle>
          <a:p>
            <a:pPr/>
            <a:r>
              <a:t>In other words…</a:t>
            </a:r>
          </a:p>
        </p:txBody>
      </p:sp>
      <p:sp>
        <p:nvSpPr>
          <p:cNvPr id="218" name="Content Placeholder 1"/>
          <p:cNvSpPr txBox="1"/>
          <p:nvPr>
            <p:ph type="body" sz="quarter" idx="1"/>
          </p:nvPr>
        </p:nvSpPr>
        <p:spPr>
          <a:xfrm>
            <a:off x="406400" y="3376212"/>
            <a:ext cx="12192001" cy="1803401"/>
          </a:xfrm>
          <a:prstGeom prst="rect">
            <a:avLst/>
          </a:prstGeom>
        </p:spPr>
        <p:txBody>
          <a:bodyPr/>
          <a:lstStyle>
            <a:lvl1pPr defTabSz="368045">
              <a:spcBef>
                <a:spcPts val="1400"/>
              </a:spcBef>
              <a:defRPr sz="11466"/>
            </a:lvl1pPr>
          </a:lstStyle>
          <a:p>
            <a:pPr/>
            <a:r>
              <a:t>Is it            ?</a:t>
            </a:r>
          </a:p>
        </p:txBody>
      </p:sp>
      <p:pic>
        <p:nvPicPr>
          <p:cNvPr id="219" name="Shape 173" descr="Shape 173"/>
          <p:cNvPicPr>
            <a:picLocks noChangeAspect="1"/>
          </p:cNvPicPr>
          <p:nvPr/>
        </p:nvPicPr>
        <p:blipFill>
          <a:blip r:embed="rId3">
            <a:extLst/>
          </a:blip>
          <a:stretch>
            <a:fillRect/>
          </a:stretch>
        </p:blipFill>
        <p:spPr>
          <a:xfrm>
            <a:off x="5710620" y="2491317"/>
            <a:ext cx="3851057" cy="357319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Title 1"/>
          <p:cNvSpPr txBox="1"/>
          <p:nvPr>
            <p:ph type="ctrTitle"/>
          </p:nvPr>
        </p:nvSpPr>
        <p:spPr>
          <a:prstGeom prst="rect">
            <a:avLst/>
          </a:prstGeom>
        </p:spPr>
        <p:txBody>
          <a:bodyPr/>
          <a:lstStyle>
            <a:lvl1pPr defTabSz="350520">
              <a:defRPr sz="10200">
                <a:solidFill>
                  <a:srgbClr val="A6AAA9"/>
                </a:solidFill>
              </a:defRPr>
            </a:lvl1pPr>
          </a:lstStyle>
          <a:p>
            <a:pPr/>
            <a:r>
              <a:t>Let’s look at some warning signs</a:t>
            </a:r>
          </a:p>
        </p:txBody>
      </p:sp>
      <p:pic>
        <p:nvPicPr>
          <p:cNvPr id="224" name="Image" descr="Image"/>
          <p:cNvPicPr>
            <a:picLocks noChangeAspect="1"/>
          </p:cNvPicPr>
          <p:nvPr/>
        </p:nvPicPr>
        <p:blipFill>
          <a:blip r:embed="rId3">
            <a:extLst/>
          </a:blip>
          <a:stretch>
            <a:fillRect/>
          </a:stretch>
        </p:blipFill>
        <p:spPr>
          <a:xfrm>
            <a:off x="5073649" y="1833778"/>
            <a:ext cx="2857501" cy="2857501"/>
          </a:xfrm>
          <a:prstGeom prst="rect">
            <a:avLst/>
          </a:prstGeom>
          <a:ln w="12700">
            <a:miter lim="400000"/>
          </a:ln>
        </p:spPr>
      </p:pic>
      <p:sp>
        <p:nvSpPr>
          <p:cNvPr id="225"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9" name="Title 3"/>
          <p:cNvSpPr txBox="1"/>
          <p:nvPr>
            <p:ph type="title"/>
          </p:nvPr>
        </p:nvSpPr>
        <p:spPr>
          <a:xfrm>
            <a:off x="149626" y="6622555"/>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0" name="Rounded Rectangle"/>
          <p:cNvSpPr/>
          <p:nvPr/>
        </p:nvSpPr>
        <p:spPr>
          <a:xfrm>
            <a:off x="89996" y="1206096"/>
            <a:ext cx="6555870" cy="3926884"/>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31" name="“use TweetNaCl.js (a TweetNaCl port to JavaScript) rather than this implementation, which is more likely to perform in constant time and has likely seen more eyes for review/audits.”"/>
          <p:cNvSpPr txBox="1"/>
          <p:nvPr/>
        </p:nvSpPr>
        <p:spPr>
          <a:xfrm>
            <a:off x="289205" y="1428113"/>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grpSp>
        <p:nvGrpSpPr>
          <p:cNvPr id="234" name="Group"/>
          <p:cNvGrpSpPr/>
          <p:nvPr/>
        </p:nvGrpSpPr>
        <p:grpSpPr>
          <a:xfrm>
            <a:off x="6918225" y="1782325"/>
            <a:ext cx="5515980" cy="3678660"/>
            <a:chOff x="0" y="0"/>
            <a:chExt cx="5515978" cy="3678658"/>
          </a:xfrm>
        </p:grpSpPr>
        <p:sp>
          <p:nvSpPr>
            <p:cNvPr id="232"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33"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35" name="https://github.com/andi506/crypto-js"/>
          <p:cNvSpPr txBox="1"/>
          <p:nvPr/>
        </p:nvSpPr>
        <p:spPr>
          <a:xfrm>
            <a:off x="250595" y="5217610"/>
            <a:ext cx="6234672" cy="10982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
        <p:nvSpPr>
          <p:cNvPr id="236" name="https://github.com/01org/IntelRackScaleArchitecture"/>
          <p:cNvSpPr txBox="1"/>
          <p:nvPr/>
        </p:nvSpPr>
        <p:spPr>
          <a:xfrm>
            <a:off x="6696576" y="1176498"/>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41"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42" name="“I didn’t write this code but I like it.”"/>
          <p:cNvSpPr txBox="1"/>
          <p:nvPr/>
        </p:nvSpPr>
        <p:spPr>
          <a:xfrm>
            <a:off x="393862" y="1939058"/>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43" name="https://github.com/kbranigan/cJSON"/>
          <p:cNvSpPr txBox="1"/>
          <p:nvPr/>
        </p:nvSpPr>
        <p:spPr>
          <a:xfrm>
            <a:off x="3908387" y="4881461"/>
            <a:ext cx="518802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48"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49"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0"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53" name="Rectangle 6"/>
          <p:cNvGrpSpPr/>
          <p:nvPr/>
        </p:nvGrpSpPr>
        <p:grpSpPr>
          <a:xfrm>
            <a:off x="8453119" y="5572421"/>
            <a:ext cx="4147088" cy="1654049"/>
            <a:chOff x="0" y="-21448"/>
            <a:chExt cx="4147086" cy="1654048"/>
          </a:xfrm>
        </p:grpSpPr>
        <p:sp>
          <p:nvSpPr>
            <p:cNvPr id="251"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2"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57"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58"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63"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67"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70" name="Group"/>
          <p:cNvGrpSpPr/>
          <p:nvPr/>
        </p:nvGrpSpPr>
        <p:grpSpPr>
          <a:xfrm>
            <a:off x="7936013" y="1020513"/>
            <a:ext cx="4905452" cy="3353657"/>
            <a:chOff x="0" y="0"/>
            <a:chExt cx="4905450" cy="3353655"/>
          </a:xfrm>
        </p:grpSpPr>
        <p:sp>
          <p:nvSpPr>
            <p:cNvPr id="268"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69" name="“opencsv was developed in a couple of hours”"/>
            <p:cNvSpPr txBox="1"/>
            <p:nvPr/>
          </p:nvSpPr>
          <p:spPr>
            <a:xfrm>
              <a:off x="163711" y="525953"/>
              <a:ext cx="4578028" cy="2301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Intel Clear"/>
                  <a:ea typeface="Intel Clear"/>
                  <a:cs typeface="Intel Clear"/>
                  <a:sym typeface="Intel Clear"/>
                </a:defRPr>
              </a:lvl1pPr>
            </a:lstStyle>
            <a:p>
              <a:pPr/>
              <a:r>
                <a:t>“opencsv was developed in a couple of hours”</a:t>
              </a:r>
            </a:p>
          </p:txBody>
        </p:sp>
      </p:grpSp>
      <p:grpSp>
        <p:nvGrpSpPr>
          <p:cNvPr id="273" name="Group"/>
          <p:cNvGrpSpPr/>
          <p:nvPr/>
        </p:nvGrpSpPr>
        <p:grpSpPr>
          <a:xfrm>
            <a:off x="435343" y="553658"/>
            <a:ext cx="7226498" cy="4847979"/>
            <a:chOff x="0" y="0"/>
            <a:chExt cx="7226496" cy="4847977"/>
          </a:xfrm>
        </p:grpSpPr>
        <p:sp>
          <p:nvSpPr>
            <p:cNvPr id="271"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72"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74" name="https://code.google.com/archive/p/crypto-js/"/>
          <p:cNvSpPr txBox="1"/>
          <p:nvPr/>
        </p:nvSpPr>
        <p:spPr>
          <a:xfrm>
            <a:off x="664289" y="5507740"/>
            <a:ext cx="6768605"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75"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How well do you know what’s inside your projects?"/>
          <p:cNvSpPr txBox="1"/>
          <p:nvPr>
            <p:ph type="body" sz="quarter" idx="4294967295"/>
          </p:nvPr>
        </p:nvSpPr>
        <p:spPr>
          <a:xfrm>
            <a:off x="406400" y="4450054"/>
            <a:ext cx="12192001" cy="1143600"/>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79"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85" name="Group"/>
          <p:cNvGrpSpPr/>
          <p:nvPr/>
        </p:nvGrpSpPr>
        <p:grpSpPr>
          <a:xfrm>
            <a:off x="2782585" y="914752"/>
            <a:ext cx="8094368" cy="4748808"/>
            <a:chOff x="0" y="0"/>
            <a:chExt cx="8094367" cy="4748807"/>
          </a:xfrm>
        </p:grpSpPr>
        <p:sp>
          <p:nvSpPr>
            <p:cNvPr id="283"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4"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86" name="http://www.literatecode.com/aes256"/>
          <p:cNvSpPr txBox="1"/>
          <p:nvPr/>
        </p:nvSpPr>
        <p:spPr>
          <a:xfrm>
            <a:off x="4135657" y="5664996"/>
            <a:ext cx="538822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2" name="Group"/>
          <p:cNvGrpSpPr/>
          <p:nvPr/>
        </p:nvGrpSpPr>
        <p:grpSpPr>
          <a:xfrm>
            <a:off x="3296119" y="869675"/>
            <a:ext cx="6412561" cy="4317824"/>
            <a:chOff x="0" y="0"/>
            <a:chExt cx="6412560" cy="4317822"/>
          </a:xfrm>
        </p:grpSpPr>
        <p:sp>
          <p:nvSpPr>
            <p:cNvPr id="290"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1"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293" name="https://github.com/kbranigan/cJSON/commit/730209a718cc9bada631cea136d13017752720f5"/>
          <p:cNvSpPr txBox="1"/>
          <p:nvPr/>
        </p:nvSpPr>
        <p:spPr>
          <a:xfrm>
            <a:off x="789305" y="5575912"/>
            <a:ext cx="11426190"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97" name="Content Placeholder 3"/>
          <p:cNvSpPr txBox="1"/>
          <p:nvPr>
            <p:ph type="body" sz="quarter" idx="1"/>
          </p:nvPr>
        </p:nvSpPr>
        <p:spPr>
          <a:prstGeom prst="rect">
            <a:avLst/>
          </a:prstGeom>
        </p:spPr>
        <p:txBody>
          <a:bodyPr/>
          <a:lstStyle/>
          <a:p>
            <a:pPr/>
            <a:r>
              <a:t>What would we like to see?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Title 1"/>
          <p:cNvSpPr txBox="1"/>
          <p:nvPr>
            <p:ph type="ctrTitle"/>
          </p:nvPr>
        </p:nvSpPr>
        <p:spPr>
          <a:xfrm>
            <a:off x="406400" y="6432549"/>
            <a:ext cx="12192001" cy="2705101"/>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05" name="Shape 223"/>
          <p:cNvSpPr txBox="1"/>
          <p:nvPr>
            <p:ph type="title"/>
          </p:nvPr>
        </p:nvSpPr>
        <p:spPr>
          <a:xfrm>
            <a:off x="406399" y="6432550"/>
            <a:ext cx="12192001"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06"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12" name="Group"/>
          <p:cNvGrpSpPr/>
          <p:nvPr/>
        </p:nvGrpSpPr>
        <p:grpSpPr>
          <a:xfrm>
            <a:off x="9241819" y="1292543"/>
            <a:ext cx="3583925" cy="939106"/>
            <a:chOff x="0" y="0"/>
            <a:chExt cx="3583924" cy="939104"/>
          </a:xfrm>
        </p:grpSpPr>
        <p:sp>
          <p:nvSpPr>
            <p:cNvPr id="310"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1"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13" name="Image" descr="Image"/>
          <p:cNvPicPr>
            <a:picLocks noChangeAspect="1"/>
          </p:cNvPicPr>
          <p:nvPr/>
        </p:nvPicPr>
        <p:blipFill>
          <a:blip r:embed="rId3">
            <a:extLst/>
          </a:blip>
          <a:stretch>
            <a:fillRect/>
          </a:stretch>
        </p:blipFill>
        <p:spPr>
          <a:xfrm>
            <a:off x="6887350" y="4575529"/>
            <a:ext cx="5813973" cy="3091558"/>
          </a:xfrm>
          <a:prstGeom prst="rect">
            <a:avLst/>
          </a:prstGeom>
          <a:ln w="12700">
            <a:miter lim="400000"/>
          </a:ln>
        </p:spPr>
      </p:pic>
      <p:pic>
        <p:nvPicPr>
          <p:cNvPr id="314"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15"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1" name="Group"/>
          <p:cNvGrpSpPr/>
          <p:nvPr/>
        </p:nvGrpSpPr>
        <p:grpSpPr>
          <a:xfrm>
            <a:off x="7698797" y="541067"/>
            <a:ext cx="4356609" cy="1452204"/>
            <a:chOff x="0" y="0"/>
            <a:chExt cx="4356608" cy="1452202"/>
          </a:xfrm>
        </p:grpSpPr>
        <p:sp>
          <p:nvSpPr>
            <p:cNvPr id="319"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20" name="A good example: one significant contributor and not recently active"/>
            <p:cNvSpPr txBox="1"/>
            <p:nvPr/>
          </p:nvSpPr>
          <p:spPr>
            <a:xfrm>
              <a:off x="70890" y="318177"/>
              <a:ext cx="4214828" cy="815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one significant contributor and not recently active</a:t>
              </a:r>
            </a:p>
          </p:txBody>
        </p:sp>
      </p:grpSp>
      <p:pic>
        <p:nvPicPr>
          <p:cNvPr id="322" name="Image" descr="Image"/>
          <p:cNvPicPr>
            <a:picLocks noChangeAspect="1"/>
          </p:cNvPicPr>
          <p:nvPr/>
        </p:nvPicPr>
        <p:blipFill>
          <a:blip r:embed="rId3">
            <a:extLst/>
          </a:blip>
          <a:stretch>
            <a:fillRect/>
          </a:stretch>
        </p:blipFill>
        <p:spPr>
          <a:xfrm>
            <a:off x="1733549" y="2281766"/>
            <a:ext cx="9537701"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Title 1"/>
          <p:cNvSpPr txBox="1"/>
          <p:nvPr>
            <p:ph type="ctrTitle"/>
          </p:nvPr>
        </p:nvSpPr>
        <p:spPr>
          <a:xfrm>
            <a:off x="406400" y="6432550"/>
            <a:ext cx="12192001" cy="2705101"/>
          </a:xfrm>
          <a:prstGeom prst="rect">
            <a:avLst/>
          </a:prstGeom>
        </p:spPr>
        <p:txBody>
          <a:bodyPr/>
          <a:lstStyle/>
          <a:p>
            <a:pPr defTabSz="233679">
              <a:defRPr sz="680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28"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29"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5"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33" name="Shape 198"/>
          <p:cNvSpPr txBox="1"/>
          <p:nvPr>
            <p:ph type="title"/>
          </p:nvPr>
        </p:nvSpPr>
        <p:spPr>
          <a:xfrm>
            <a:off x="406399" y="6426200"/>
            <a:ext cx="12192001"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34"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35" name="https://www.apache.org/security/"/>
          <p:cNvSpPr txBox="1"/>
          <p:nvPr/>
        </p:nvSpPr>
        <p:spPr>
          <a:xfrm>
            <a:off x="3510193" y="5380517"/>
            <a:ext cx="5984414" cy="55626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39"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40"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41" name="Shape 190"/>
          <p:cNvSpPr txBox="1"/>
          <p:nvPr/>
        </p:nvSpPr>
        <p:spPr>
          <a:xfrm>
            <a:off x="406399" y="6432550"/>
            <a:ext cx="12192001"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46"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1" name="Shape 332"/>
          <p:cNvSpPr txBox="1"/>
          <p:nvPr/>
        </p:nvSpPr>
        <p:spPr>
          <a:xfrm>
            <a:off x="1661404" y="3791977"/>
            <a:ext cx="8796161" cy="18348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September alone 1032 new Vulnerabilities reported so far"/>
          <p:cNvSpPr txBox="1"/>
          <p:nvPr>
            <p:ph type="ctrTitle"/>
          </p:nvPr>
        </p:nvSpPr>
        <p:spPr>
          <a:xfrm>
            <a:off x="406400" y="6426200"/>
            <a:ext cx="12192000" cy="1927292"/>
          </a:xfrm>
          <a:prstGeom prst="rect">
            <a:avLst/>
          </a:prstGeom>
        </p:spPr>
        <p:txBody>
          <a:bodyPr/>
          <a:lstStyle/>
          <a:p>
            <a:pPr defTabSz="245363">
              <a:defRPr sz="7140">
                <a:solidFill>
                  <a:srgbClr val="A6AAA9"/>
                </a:solidFill>
              </a:defRPr>
            </a:pPr>
            <a:r>
              <a:t>September alone </a:t>
            </a:r>
            <a:r>
              <a:rPr>
                <a:solidFill>
                  <a:srgbClr val="FFFFFF"/>
                </a:solidFill>
              </a:rPr>
              <a:t>1032 new Vulnerabilities</a:t>
            </a:r>
            <a:r>
              <a:t> reported so far</a:t>
            </a:r>
          </a:p>
        </p:txBody>
      </p:sp>
      <p:pic>
        <p:nvPicPr>
          <p:cNvPr id="356" name="Image" descr="Image"/>
          <p:cNvPicPr>
            <a:picLocks noChangeAspect="1"/>
          </p:cNvPicPr>
          <p:nvPr/>
        </p:nvPicPr>
        <p:blipFill>
          <a:blip r:embed="rId3">
            <a:extLst/>
          </a:blip>
          <a:stretch>
            <a:fillRect/>
          </a:stretch>
        </p:blipFill>
        <p:spPr>
          <a:xfrm>
            <a:off x="1694500" y="320599"/>
            <a:ext cx="9615800" cy="5095864"/>
          </a:xfrm>
          <a:prstGeom prst="rect">
            <a:avLst/>
          </a:prstGeom>
          <a:ln w="12700">
            <a:miter lim="400000"/>
          </a:ln>
        </p:spPr>
      </p:pic>
      <p:sp>
        <p:nvSpPr>
          <p:cNvPr id="357" name="Oval"/>
          <p:cNvSpPr/>
          <p:nvPr/>
        </p:nvSpPr>
        <p:spPr>
          <a:xfrm>
            <a:off x="888999" y="2666999"/>
            <a:ext cx="3693188" cy="1876493"/>
          </a:xfrm>
          <a:prstGeom prst="ellipse">
            <a:avLst/>
          </a:prstGeom>
          <a:ln w="50800">
            <a:solidFill>
              <a:srgbClr val="A6AAA9"/>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58" name="https://nvd.nist.gov/vuln/full-listing/2018/9"/>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https://nvd.nist.gov/vuln/full-listing/2018/9</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362"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363"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Good security reporting does not guarantee action"/>
          <p:cNvSpPr txBox="1"/>
          <p:nvPr>
            <p:ph type="ctrTitle"/>
          </p:nvPr>
        </p:nvSpPr>
        <p:spPr>
          <a:prstGeom prst="rect">
            <a:avLst/>
          </a:prstGeom>
        </p:spPr>
        <p:txBody>
          <a:bodyPr/>
          <a:lstStyle/>
          <a:p>
            <a:pPr>
              <a:lnSpc>
                <a:spcPct val="100000"/>
              </a:lnSpc>
              <a:spcBef>
                <a:spcPts val="2400"/>
              </a:spcBef>
              <a:defRPr b="1" cap="none" sz="7800">
                <a:solidFill>
                  <a:srgbClr val="A6AAA9"/>
                </a:solidFill>
                <a:latin typeface="Intel Clear"/>
                <a:ea typeface="Intel Clear"/>
                <a:cs typeface="Intel Clear"/>
                <a:sym typeface="Intel Clear"/>
              </a:defRPr>
            </a:pPr>
            <a:r>
              <a:t>Good security reporting </a:t>
            </a:r>
            <a:r>
              <a:rPr>
                <a:solidFill>
                  <a:srgbClr val="FFFFFF"/>
                </a:solidFill>
              </a:rPr>
              <a:t>does not guarantee action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9" name="Shape 352" descr="Shape 352"/>
          <p:cNvPicPr>
            <a:picLocks noChangeAspect="1"/>
          </p:cNvPicPr>
          <p:nvPr/>
        </p:nvPicPr>
        <p:blipFill>
          <a:blip r:embed="rId3">
            <a:extLst/>
          </a:blip>
          <a:stretch>
            <a:fillRect/>
          </a:stretch>
        </p:blipFill>
        <p:spPr>
          <a:xfrm>
            <a:off x="1938025" y="1282737"/>
            <a:ext cx="8647254" cy="6844052"/>
          </a:xfrm>
          <a:prstGeom prst="rect">
            <a:avLst/>
          </a:prstGeom>
          <a:ln w="12700">
            <a:miter lim="400000"/>
          </a:ln>
        </p:spPr>
      </p:pic>
      <p:sp>
        <p:nvSpPr>
          <p:cNvPr id="370" name="Shape 353"/>
          <p:cNvSpPr/>
          <p:nvPr/>
        </p:nvSpPr>
        <p:spPr>
          <a:xfrm>
            <a:off x="3801884" y="5508229"/>
            <a:ext cx="5541974" cy="2469121"/>
          </a:xfrm>
          <a:prstGeom prst="ellipse">
            <a:avLst/>
          </a:prstGeom>
          <a:ln w="50800">
            <a:solidFill>
              <a:srgbClr val="FF0000"/>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4" name="Shape 352" descr="Shape 352"/>
          <p:cNvPicPr>
            <a:picLocks noChangeAspect="1"/>
          </p:cNvPicPr>
          <p:nvPr/>
        </p:nvPicPr>
        <p:blipFill>
          <a:blip r:embed="rId3">
            <a:extLst/>
          </a:blip>
          <a:srcRect l="26789" t="78461" r="17532" b="0"/>
          <a:stretch>
            <a:fillRect/>
          </a:stretch>
        </p:blipFill>
        <p:spPr>
          <a:xfrm>
            <a:off x="-1" y="1914917"/>
            <a:ext cx="13004801" cy="4071927"/>
          </a:xfrm>
          <a:prstGeom prst="rect">
            <a:avLst/>
          </a:prstGeom>
          <a:ln w="12700">
            <a:miter lim="400000"/>
          </a:ln>
        </p:spPr>
      </p:pic>
      <p:grpSp>
        <p:nvGrpSpPr>
          <p:cNvPr id="378" name="Group"/>
          <p:cNvGrpSpPr/>
          <p:nvPr/>
        </p:nvGrpSpPr>
        <p:grpSpPr>
          <a:xfrm>
            <a:off x="6230692" y="3566036"/>
            <a:ext cx="6431125" cy="5093657"/>
            <a:chOff x="0" y="0"/>
            <a:chExt cx="6431123" cy="5093655"/>
          </a:xfrm>
        </p:grpSpPr>
        <p:sp>
          <p:nvSpPr>
            <p:cNvPr id="375" name="Rectangle"/>
            <p:cNvSpPr/>
            <p:nvPr/>
          </p:nvSpPr>
          <p:spPr>
            <a:xfrm>
              <a:off x="714727" y="2978589"/>
              <a:ext cx="5716397" cy="2115067"/>
            </a:xfrm>
            <a:prstGeom prst="rect">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76" name="This turned out to be untrue, and a CVE was actually issued"/>
            <p:cNvSpPr txBox="1"/>
            <p:nvPr/>
          </p:nvSpPr>
          <p:spPr>
            <a:xfrm>
              <a:off x="714727" y="3488498"/>
              <a:ext cx="5716397" cy="10952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2800">
                  <a:solidFill>
                    <a:srgbClr val="A6AAA9"/>
                  </a:solidFill>
                  <a:latin typeface="Avenir Next"/>
                  <a:ea typeface="Avenir Next"/>
                  <a:cs typeface="Avenir Next"/>
                  <a:sym typeface="Avenir Next"/>
                </a:defRPr>
              </a:lvl1pPr>
            </a:lstStyle>
            <a:p>
              <a:pPr/>
              <a:r>
                <a:t>This turned out to be untrue, and a CVE was actually issued</a:t>
              </a:r>
            </a:p>
          </p:txBody>
        </p:sp>
        <p:sp>
          <p:nvSpPr>
            <p:cNvPr id="377" name="Right Arrow 4"/>
            <p:cNvSpPr/>
            <p:nvPr/>
          </p:nvSpPr>
          <p:spPr>
            <a:xfrm rot="13939632">
              <a:off x="-106225" y="967343"/>
              <a:ext cx="3048074" cy="1229026"/>
            </a:xfrm>
            <a:prstGeom prst="rightArrow">
              <a:avLst>
                <a:gd name="adj1" fmla="val 50000"/>
                <a:gd name="adj2" fmla="val 50000"/>
              </a:avLst>
            </a:prstGeom>
            <a:gradFill flip="none" rotWithShape="1">
              <a:gsLst>
                <a:gs pos="0">
                  <a:srgbClr val="838787"/>
                </a:gs>
                <a:gs pos="100000">
                  <a:srgbClr val="222222"/>
                </a:gs>
              </a:gsLst>
              <a:lin ang="5400000" scaled="0"/>
            </a:gradFill>
            <a:ln w="76200" cap="flat">
              <a:solidFill>
                <a:srgbClr val="222222"/>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t>Step 4: </a:t>
            </a: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9" name="Content Placeholder 3"/>
          <p:cNvSpPr txBox="1"/>
          <p:nvPr>
            <p:ph type="body" sz="quarter" idx="1"/>
          </p:nvPr>
        </p:nvSpPr>
        <p:spPr>
          <a:xfrm>
            <a:off x="406400" y="3975099"/>
            <a:ext cx="12192001" cy="1803401"/>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86"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387"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1"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392" name="Shape 259"/>
          <p:cNvSpPr txBox="1"/>
          <p:nvPr>
            <p:ph type="body" idx="1"/>
          </p:nvPr>
        </p:nvSpPr>
        <p:spPr>
          <a:xfrm>
            <a:off x="406400" y="1187058"/>
            <a:ext cx="12192000" cy="4883543"/>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behaviour?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28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1" name="Shape 282"/>
          <p:cNvSpPr txBox="1"/>
          <p:nvPr/>
        </p:nvSpPr>
        <p:spPr>
          <a:xfrm>
            <a:off x="2858346" y="6101453"/>
            <a:ext cx="7438934" cy="18348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Popularity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Shape 323"/>
          <p:cNvSpPr txBox="1"/>
          <p:nvPr/>
        </p:nvSpPr>
        <p:spPr>
          <a:xfrm>
            <a:off x="2444491" y="7247156"/>
            <a:ext cx="7118934" cy="15554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Intel Clear"/>
                <a:ea typeface="Intel Clear"/>
                <a:cs typeface="Intel Clear"/>
                <a:sym typeface="Intel Clear"/>
              </a:rPr>
              <a:t>https://snyk.io/</a:t>
            </a:r>
            <a:endParaRPr>
              <a:latin typeface="Intel Clear"/>
              <a:ea typeface="Intel Clear"/>
              <a:cs typeface="Intel Clear"/>
              <a:sym typeface="Intel Clear"/>
            </a:endParaRPr>
          </a:p>
        </p:txBody>
      </p:sp>
      <p:pic>
        <p:nvPicPr>
          <p:cNvPr id="406"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407" name="Text"/>
          <p:cNvSpPr txBox="1"/>
          <p:nvPr/>
        </p:nvSpPr>
        <p:spPr>
          <a:xfrm>
            <a:off x="6206998" y="5018941"/>
            <a:ext cx="590804" cy="444501"/>
          </a:xfrm>
          <a:prstGeom prst="rect">
            <a:avLst/>
          </a:prstGeom>
          <a:ln w="12700">
            <a:miter lim="400000"/>
          </a:ln>
        </p:spPr>
        <p:txBody>
          <a:bodyPr wrap="none" lIns="50800" tIns="50800" rIns="50800" bIns="50800" anchor="ctr">
            <a:spAutoFit/>
          </a:bodyPr>
          <a:lstStyle/>
          <a:p>
            <a:pPr/>
          </a:p>
        </p:txBody>
      </p:sp>
      <p:sp>
        <p:nvSpPr>
          <p:cNvPr id="408"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A6AAA9"/>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Good packages do not guarantee good dependencies"/>
          <p:cNvSpPr txBox="1"/>
          <p:nvPr>
            <p:ph type="ctrTitle"/>
          </p:nvPr>
        </p:nvSpPr>
        <p:spPr>
          <a:prstGeom prst="rect">
            <a:avLst/>
          </a:prstGeom>
        </p:spPr>
        <p:txBody>
          <a:bodyPr/>
          <a:lstStyle>
            <a:lvl1pPr defTabSz="514095">
              <a:lnSpc>
                <a:spcPct val="100000"/>
              </a:lnSpc>
              <a:spcBef>
                <a:spcPts val="2100"/>
              </a:spcBef>
              <a:defRPr b="1" cap="none" sz="6687">
                <a:solidFill>
                  <a:srgbClr val="FFFFFF"/>
                </a:solidFill>
                <a:latin typeface="Intel Clear"/>
                <a:ea typeface="Intel Clear"/>
                <a:cs typeface="Intel Clear"/>
                <a:sym typeface="Intel Clear"/>
              </a:defRPr>
            </a:lvl1pPr>
          </a:lstStyle>
          <a:p>
            <a:pPr/>
            <a:r>
              <a:t>Good packages do not guarantee good dependencies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4"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415"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9" name="Title 4"/>
          <p:cNvSpPr txBox="1"/>
          <p:nvPr>
            <p:ph type="title"/>
          </p:nvPr>
        </p:nvSpPr>
        <p:spPr>
          <a:xfrm>
            <a:off x="406400" y="6426200"/>
            <a:ext cx="12192000" cy="2325059"/>
          </a:xfrm>
          <a:prstGeom prst="rect">
            <a:avLst/>
          </a:prstGeom>
        </p:spPr>
        <p:txBody>
          <a:bodyPr/>
          <a:lstStyle>
            <a:lvl1pPr defTabSz="297941">
              <a:defRPr sz="8670">
                <a:solidFill>
                  <a:srgbClr val="A6AAA9"/>
                </a:solidFill>
              </a:defRPr>
            </a:lvl1pPr>
          </a:lstStyle>
          <a:p>
            <a:pPr/>
            <a:r>
              <a:t>all Repositories are not created equal</a:t>
            </a:r>
          </a:p>
        </p:txBody>
      </p:sp>
      <p:sp>
        <p:nvSpPr>
          <p:cNvPr id="420" name="Content Placeholder 5"/>
          <p:cNvSpPr txBox="1"/>
          <p:nvPr>
            <p:ph type="body" idx="1"/>
          </p:nvPr>
        </p:nvSpPr>
        <p:spPr>
          <a:xfrm>
            <a:off x="406400" y="1330836"/>
            <a:ext cx="12192000" cy="4739765"/>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A6AAA9"/>
                </a:solidFill>
                <a:latin typeface="Intel Clear"/>
                <a:ea typeface="Intel Clear"/>
                <a:cs typeface="Intel Clear"/>
                <a:sym typeface="Intel Clear"/>
              </a:defRPr>
            </a:lvl1pPr>
          </a:lstStyle>
          <a:p>
            <a:pPr/>
            <a:r>
              <a:t>Package managers don’t always imply high quality</a:t>
            </a:r>
          </a:p>
        </p:txBody>
      </p:sp>
      <p:pic>
        <p:nvPicPr>
          <p:cNvPr id="425"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426" name="I wonder what happens when you remove a module?"/>
          <p:cNvSpPr txBox="1"/>
          <p:nvPr/>
        </p:nvSpPr>
        <p:spPr>
          <a:xfrm>
            <a:off x="138804" y="908441"/>
            <a:ext cx="2908684" cy="170297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427" name="Oh wait!! that already happened"/>
          <p:cNvSpPr txBox="1"/>
          <p:nvPr/>
        </p:nvSpPr>
        <p:spPr>
          <a:xfrm>
            <a:off x="10330411" y="4288866"/>
            <a:ext cx="2215165"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31" name="“How removing 11 lines of code nearly broke the internet”"/>
          <p:cNvSpPr txBox="1"/>
          <p:nvPr>
            <p:ph type="title"/>
          </p:nvPr>
        </p:nvSpPr>
        <p:spPr>
          <a:xfrm>
            <a:off x="406400" y="6847468"/>
            <a:ext cx="12192000" cy="2283832"/>
          </a:xfrm>
          <a:prstGeom prst="rect">
            <a:avLst/>
          </a:prstGeom>
        </p:spPr>
        <p:txBody>
          <a:bodyPr/>
          <a:lstStyle>
            <a:lvl1pP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432" name="Shape 316"/>
          <p:cNvSpPr txBox="1"/>
          <p:nvPr>
            <p:ph type="body" idx="1"/>
          </p:nvPr>
        </p:nvSpPr>
        <p:spPr>
          <a:xfrm>
            <a:off x="406400" y="328164"/>
            <a:ext cx="12192001" cy="5485663"/>
          </a:xfrm>
          <a:prstGeom prst="rect">
            <a:avLst/>
          </a:prstGeom>
        </p:spPr>
        <p:txBody>
          <a:bodyPr/>
          <a:lstStyle/>
          <a:p>
            <a:pPr>
              <a:lnSpc>
                <a:spcPct val="100000"/>
              </a:lnSpc>
              <a:spcBef>
                <a:spcPts val="2400"/>
              </a:spcBef>
              <a:defRPr cap="none" sz="3000">
                <a:latin typeface="Muli"/>
                <a:ea typeface="Muli"/>
                <a:cs typeface="Muli"/>
                <a:sym typeface="Muli"/>
              </a:defRPr>
            </a:pPr>
            <a:r>
              <a:t>A programmer named  Azer Koçulu, during a trademark dispute,  refused to change the name of his software module. Lawyers were able to get npm to give them rights to the module. In protest Koçulu removed his other code from npm, including something called npm left-pad which was used by thousands of projects.</a:t>
            </a:r>
          </a:p>
          <a:p>
            <a:pPr>
              <a:lnSpc>
                <a:spcPct val="100000"/>
              </a:lnSpc>
              <a:spcBef>
                <a:spcPts val="2400"/>
              </a:spcBef>
              <a:defRPr cap="none" sz="3000">
                <a:latin typeface="Muli"/>
                <a:ea typeface="Muli"/>
                <a:cs typeface="Muli"/>
                <a:sym typeface="Muli"/>
              </a:defRPr>
            </a:pPr>
            <a:r>
              <a:t>“Popular software projects like Babel, which helps Facebook, Netflix, and Spotify run code faster and React, which helps developers build better interfaces, were suddenly broken and no more work could be done with them.”</a:t>
            </a:r>
          </a:p>
          <a:p>
            <a:pPr>
              <a:lnSpc>
                <a:spcPct val="100000"/>
              </a:lnSpc>
              <a:spcBef>
                <a:spcPts val="2400"/>
              </a:spcBef>
              <a:defRPr cap="none" sz="3000">
                <a:latin typeface="Muli"/>
                <a:ea typeface="Muli"/>
                <a:cs typeface="Muli"/>
                <a:sym typeface="Muli"/>
              </a:defRPr>
            </a:pPr>
            <a:r>
              <a:rPr b="1"/>
              <a:t>Npm</a:t>
            </a:r>
            <a:r>
              <a:t> re-published the code, giving it to a new owner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3" name="Content Placeholder 1"/>
          <p:cNvSpPr txBox="1"/>
          <p:nvPr>
            <p:ph type="body" sz="quarter" idx="1"/>
          </p:nvPr>
        </p:nvSpPr>
        <p:spPr>
          <a:prstGeom prst="rect">
            <a:avLst/>
          </a:prstGeom>
        </p:spPr>
        <p:txBody>
          <a:bodyPr/>
          <a:lstStyle>
            <a:lvl1pPr defTabSz="461518">
              <a:spcBef>
                <a:spcPts val="1800"/>
              </a:spcBef>
              <a:defRPr sz="4266"/>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Title 1"/>
          <p:cNvSpPr txBox="1"/>
          <p:nvPr>
            <p:ph type="ctrTitle"/>
          </p:nvPr>
        </p:nvSpPr>
        <p:spPr>
          <a:xfrm>
            <a:off x="406400" y="6169426"/>
            <a:ext cx="12192001" cy="2705101"/>
          </a:xfrm>
          <a:prstGeom prst="rect">
            <a:avLst/>
          </a:prstGeom>
        </p:spPr>
        <p:txBody>
          <a:bodyPr/>
          <a:lstStyle/>
          <a:p>
            <a:pPr>
              <a:defRPr sz="8000">
                <a:solidFill>
                  <a:srgbClr val="A6AAA9"/>
                </a:solidFill>
              </a:defRPr>
            </a:pPr>
            <a:r>
              <a:t>Bringing it</a:t>
            </a:r>
            <a:br/>
            <a:r>
              <a:t>all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40"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441" name="Content Placeholder 3"/>
          <p:cNvSpPr txBox="1"/>
          <p:nvPr>
            <p:ph type="body" idx="1"/>
          </p:nvPr>
        </p:nvSpPr>
        <p:spPr>
          <a:xfrm>
            <a:off x="406400" y="928103"/>
            <a:ext cx="12192001" cy="4927748"/>
          </a:xfrm>
          <a:prstGeom prst="rect">
            <a:avLst/>
          </a:prstGeom>
        </p:spPr>
        <p:txBody>
          <a:bodyPr/>
          <a:lstStyle/>
          <a:p>
            <a:pPr defTabSz="356362">
              <a:spcBef>
                <a:spcPts val="1400"/>
              </a:spcBef>
              <a:defRPr sz="3294">
                <a:solidFill>
                  <a:srgbClr val="222222"/>
                </a:solidFill>
              </a:defRPr>
            </a:pPr>
            <a:r>
              <a:t>As a reviewer I have seen many similar mistaken assumptions and poorly vetted packages.  Better choices make projects more secure and able to ship faster.</a:t>
            </a:r>
          </a:p>
          <a:p>
            <a:pPr defTabSz="356362">
              <a:spcBef>
                <a:spcPts val="1400"/>
              </a:spcBef>
              <a:defRPr sz="3294"/>
            </a:pPr>
          </a:p>
          <a:p>
            <a:pPr marL="627506" indent="-627506" defTabSz="356362">
              <a:spcBef>
                <a:spcPts val="1400"/>
              </a:spcBef>
              <a:buClr>
                <a:srgbClr val="222222"/>
              </a:buClr>
              <a:buSzPct val="100000"/>
              <a:buAutoNum type="arabicPeriod" startAt="1"/>
              <a:defRPr sz="3294"/>
            </a:pPr>
            <a:r>
              <a:t>Take a look (Are there </a:t>
            </a:r>
            <a:r>
              <a:rPr>
                <a:solidFill>
                  <a:srgbClr val="FFFFFF"/>
                </a:solidFill>
              </a:rPr>
              <a:t>red Flags</a:t>
            </a:r>
            <a:r>
              <a:t>?) Really Read it</a:t>
            </a:r>
            <a:endParaRPr>
              <a:solidFill>
                <a:srgbClr val="FFA300"/>
              </a:solidFill>
            </a:endParaRPr>
          </a:p>
          <a:p>
            <a:pPr marL="627506" indent="-627506" defTabSz="356362">
              <a:spcBef>
                <a:spcPts val="1400"/>
              </a:spcBef>
              <a:buClr>
                <a:srgbClr val="222222"/>
              </a:buClr>
              <a:buSzPct val="100000"/>
              <a:buAutoNum type="arabicPeriod" startAt="1"/>
              <a:defRPr sz="3294"/>
            </a:pPr>
            <a:r>
              <a:t>Check for the number of </a:t>
            </a:r>
            <a:r>
              <a:rPr>
                <a:solidFill>
                  <a:srgbClr val="FFFFFF"/>
                </a:solidFill>
              </a:rPr>
              <a:t>contributors &amp; activity </a:t>
            </a:r>
            <a:endParaRPr>
              <a:solidFill>
                <a:srgbClr val="FFA300"/>
              </a:solidFill>
            </a:endParaRPr>
          </a:p>
          <a:p>
            <a:pPr marL="627506" indent="-627506" defTabSz="356362">
              <a:spcBef>
                <a:spcPts val="1400"/>
              </a:spcBef>
              <a:buClr>
                <a:srgbClr val="222222"/>
              </a:buClr>
              <a:buSzPct val="100000"/>
              <a:buAutoNum type="arabicPeriod" startAt="1"/>
              <a:defRPr sz="3294"/>
            </a:pPr>
            <a:r>
              <a:t>Does the project </a:t>
            </a:r>
            <a:r>
              <a:rPr>
                <a:solidFill>
                  <a:srgbClr val="FFFFFF"/>
                </a:solidFill>
              </a:rPr>
              <a:t>handle security issues</a:t>
            </a:r>
            <a:endParaRPr>
              <a:solidFill>
                <a:srgbClr val="FFA300"/>
              </a:solidFill>
            </a:endParaRPr>
          </a:p>
          <a:p>
            <a:pPr marL="627506" indent="-627506" defTabSz="356362">
              <a:spcBef>
                <a:spcPts val="1400"/>
              </a:spcBef>
              <a:buClr>
                <a:srgbClr val="222222"/>
              </a:buClr>
              <a:buSzPct val="100000"/>
              <a:buAutoNum type="arabicPeriod" startAt="1"/>
              <a:defRPr sz="3294"/>
            </a:pPr>
            <a:r>
              <a:t>Look for a </a:t>
            </a:r>
            <a:r>
              <a:rPr>
                <a:solidFill>
                  <a:srgbClr val="FFFFFF"/>
                </a:solidFill>
              </a:rPr>
              <a:t>test suite</a:t>
            </a:r>
            <a:r>
              <a:t> (make sure it does something)</a:t>
            </a:r>
            <a:endParaRPr>
              <a:solidFill>
                <a:srgbClr val="FFA300"/>
              </a:solidFill>
            </a:endParaRPr>
          </a:p>
          <a:p>
            <a:pPr marL="627506" indent="-627506" defTabSz="356362">
              <a:spcBef>
                <a:spcPts val="1400"/>
              </a:spcBef>
              <a:buClr>
                <a:srgbClr val="222222"/>
              </a:buClr>
              <a:buSzPct val="100000"/>
              <a:buAutoNum type="arabicPeriod" startAt="1"/>
              <a:defRPr sz="3294"/>
            </a:pPr>
            <a:r>
              <a:t>Be aware </a:t>
            </a:r>
            <a:r>
              <a:rPr>
                <a:solidFill>
                  <a:srgbClr val="FFFFFF"/>
                </a:solidFill>
              </a:rPr>
              <a:t>Trust nothing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Thank you"/>
          <p:cNvSpPr txBox="1"/>
          <p:nvPr/>
        </p:nvSpPr>
        <p:spPr>
          <a:xfrm>
            <a:off x="3660920" y="994044"/>
            <a:ext cx="5191662"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46"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47" name="Twitter: @theDawgCr8"/>
          <p:cNvSpPr txBox="1"/>
          <p:nvPr/>
        </p:nvSpPr>
        <p:spPr>
          <a:xfrm>
            <a:off x="3200172" y="6618270"/>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pic>
        <p:nvPicPr>
          <p:cNvPr id="448" name="Image Gallery" descr="Image Gallery"/>
          <p:cNvPicPr>
            <a:picLocks noChangeAspect="1"/>
          </p:cNvPicPr>
          <p:nvPr/>
        </p:nvPicPr>
        <p:blipFill>
          <a:blip r:embed="rId3">
            <a:extLst/>
          </a:blip>
          <a:srcRect l="3786" t="0" r="3786" b="0"/>
          <a:stretch>
            <a:fillRect/>
          </a:stretch>
        </p:blipFill>
        <p:spPr>
          <a:xfrm>
            <a:off x="4509814" y="2825757"/>
            <a:ext cx="3493873" cy="2700425"/>
          </a:xfrm>
          <a:prstGeom prst="rect">
            <a:avLst/>
          </a:prstGeom>
          <a:ln w="12700">
            <a:miter lim="400000"/>
          </a:ln>
        </p:spPr>
      </p:pic>
      <p:sp>
        <p:nvSpPr>
          <p:cNvPr id="449" name="Intel Credits: Terri Oda, Tiberius Heflin, Bill Roberts, John Anderson"/>
          <p:cNvSpPr txBox="1"/>
          <p:nvPr/>
        </p:nvSpPr>
        <p:spPr>
          <a:xfrm>
            <a:off x="1774494" y="7852096"/>
            <a:ext cx="9455812"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Bill Roberts, John Anderson</a:t>
            </a:r>
          </a:p>
        </p:txBody>
      </p:sp>
      <p:sp>
        <p:nvSpPr>
          <p:cNvPr id="450"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4" invalidUrl="" action="" tgtFrame="" tooltip="" history="1" highlightClick="0" endSnd="0"/>
              </a:rPr>
              <a:t>sec-princess@unroutable.me</a:t>
            </a:r>
          </a:p>
        </p:txBody>
      </p:sp>
      <p:sp>
        <p:nvSpPr>
          <p:cNvPr id="451" name="https://github.com/sec-princess/WWCode-OSS-Study-Night-20180927"/>
          <p:cNvSpPr txBox="1"/>
          <p:nvPr/>
        </p:nvSpPr>
        <p:spPr>
          <a:xfrm>
            <a:off x="2505328" y="8768312"/>
            <a:ext cx="842086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https://github.com/sec-princess/WWCode-OSS-Study-Night-20180927</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455" name="OSS Component Scorecard.pdf" descr="OSS Component Scorecard.pdf"/>
          <p:cNvPicPr>
            <a:picLocks noChangeAspect="1"/>
          </p:cNvPicPr>
          <p:nvPr/>
        </p:nvPicPr>
        <p:blipFill>
          <a:blip r:embed="rId3">
            <a:extLst/>
          </a:blip>
          <a:stretch>
            <a:fillRect/>
          </a:stretch>
        </p:blipFill>
        <p:spPr>
          <a:xfrm>
            <a:off x="451115" y="842609"/>
            <a:ext cx="12102570" cy="80683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7" name="Content Placeholder 1"/>
          <p:cNvSpPr txBox="1"/>
          <p:nvPr>
            <p:ph type="body" sz="quarter" idx="1"/>
          </p:nvPr>
        </p:nvSpPr>
        <p:spPr>
          <a:prstGeom prst="rect">
            <a:avLst/>
          </a:prstGeom>
        </p:spPr>
        <p:txBody>
          <a:bodyPr/>
          <a:lstStyle/>
          <a:p>
            <a:pPr/>
            <a:r>
              <a:t>Yikes</a:t>
            </a:r>
          </a:p>
        </p:txBody>
      </p:sp>
      <p:pic>
        <p:nvPicPr>
          <p:cNvPr id="188" name="Picture 3" descr="Picture 3"/>
          <p:cNvPicPr>
            <a:picLocks noChangeAspect="1"/>
          </p:cNvPicPr>
          <p:nvPr/>
        </p:nvPicPr>
        <p:blipFill>
          <a:blip r:embed="rId3">
            <a:extLst/>
          </a:blip>
          <a:stretch>
            <a:fillRect/>
          </a:stretch>
        </p:blipFill>
        <p:spPr>
          <a:xfrm>
            <a:off x="2917048" y="5320678"/>
            <a:ext cx="7170704" cy="3937566"/>
          </a:xfrm>
          <a:prstGeom prst="rect">
            <a:avLst/>
          </a:prstGeom>
          <a:ln w="12700">
            <a:miter lim="400000"/>
          </a:ln>
        </p:spPr>
      </p:pic>
      <p:pic>
        <p:nvPicPr>
          <p:cNvPr id="189"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90"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4"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199"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4"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